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5.png" ContentType="image/png"/>
  <Override PartName="/ppt/media/image4.png" ContentType="image/png"/>
  <Override PartName="/ppt/media/image20.png" ContentType="image/png"/>
  <Override PartName="/ppt/media/image18.png" ContentType="image/png"/>
  <Override PartName="/ppt/media/image9.png" ContentType="image/png"/>
  <Override PartName="/ppt/media/image31.svg" ContentType="image/svg"/>
  <Override PartName="/ppt/media/image14.png" ContentType="image/png"/>
  <Override PartName="/ppt/media/image6.svg" ContentType="image/svg"/>
  <Override PartName="/ppt/media/image7.png" ContentType="image/png"/>
  <Override PartName="/ppt/media/image16.png" ContentType="image/png"/>
  <Override PartName="/ppt/media/image8.svg" ContentType="image/svg"/>
  <Override PartName="/ppt/media/image12.png" ContentType="image/png"/>
  <Override PartName="/ppt/media/image30.png" ContentType="image/png"/>
  <Override PartName="/ppt/media/image11.png" ContentType="image/png"/>
  <Override PartName="/ppt/media/image3.svg" ContentType="image/svg"/>
  <Override PartName="/ppt/media/image1.png" ContentType="image/png"/>
  <Override PartName="/ppt/media/image2.png" ContentType="image/png"/>
  <Override PartName="/ppt/media/image21.svg" ContentType="image/svg"/>
  <Override PartName="/ppt/media/image15.png" ContentType="image/png"/>
  <Override PartName="/ppt/media/image17.png" ContentType="image/png"/>
  <Override PartName="/ppt/media/image19.png" ContentType="image/png"/>
  <Override PartName="/ppt/media/image22.png" ContentType="image/png"/>
  <Override PartName="/ppt/media/image10.svg" ContentType="image/svg"/>
  <Override PartName="/ppt/media/image23.png" ContentType="image/png"/>
  <Override PartName="/ppt/media/image24.png" ContentType="image/png"/>
  <Override PartName="/ppt/media/image25.png" ContentType="image/png"/>
  <Override PartName="/ppt/media/image13.svg" ContentType="image/svg"/>
  <Override PartName="/ppt/media/image26.png" ContentType="image/png"/>
  <Override PartName="/ppt/media/image27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move the slide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A5214C99-A2E8-4390-907B-C3756FF8B2FE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360DF34-B9AE-46A2-8291-EBCF5810607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8456EE3-3545-429A-AAC8-546F97A978B0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BA0323A-95FE-484E-81E2-AF33DFDD267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7734CA4-D6B5-4C77-86CD-DD038720AC49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4CBAE26-EE6A-42D5-94F6-5F8255B6FA95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9F2B57-8924-4BBB-81AD-245664C74761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A9331D2-6491-4E8A-9D0F-022F1DFD5C17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3E3C95-F2E1-4BB7-9E85-C90462AE22D5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B459EA1-DF79-4E62-90CE-68C77DF52D0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AF703D4-F03B-4AF1-919C-4E72F9753B0F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E71221C-A1C4-4310-B36C-ACD1FAE38FF7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edit the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title text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l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i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k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o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d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i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h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i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l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x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f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o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r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m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a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l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i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k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o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d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i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h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i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l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x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f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o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r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m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a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k to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edit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the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title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text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for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ma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edit the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title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text </a:t>
            </a: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0d4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svg"/><Relationship Id="rId4" Type="http://schemas.openxmlformats.org/officeDocument/2006/relationships/image" Target="../media/image7.png"/><Relationship Id="rId5" Type="http://schemas.openxmlformats.org/officeDocument/2006/relationships/image" Target="../media/image8.svg"/><Relationship Id="rId6" Type="http://schemas.openxmlformats.org/officeDocument/2006/relationships/image" Target="../media/image9.png"/><Relationship Id="rId7" Type="http://schemas.openxmlformats.org/officeDocument/2006/relationships/image" Target="../media/image10.sv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sv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sv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1" name="Text 0"/>
          <p:cNvSpPr/>
          <p:nvPr/>
        </p:nvSpPr>
        <p:spPr>
          <a:xfrm>
            <a:off x="6324120" y="3174480"/>
            <a:ext cx="7468200" cy="12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b="1" lang="en-US" sz="38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Süni İntellekt: İdarəetmə Aləti kimi</a:t>
            </a:r>
            <a:endParaRPr b="0" lang="en-US" sz="3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Text 1"/>
          <p:cNvSpPr/>
          <p:nvPr/>
        </p:nvSpPr>
        <p:spPr>
          <a:xfrm>
            <a:off x="6324120" y="4720320"/>
            <a:ext cx="746820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Müasir Menecment və Texnologiya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0"/>
          <p:cNvSpPr/>
          <p:nvPr/>
        </p:nvSpPr>
        <p:spPr>
          <a:xfrm>
            <a:off x="1995480" y="1139760"/>
            <a:ext cx="518040" cy="255240"/>
          </a:xfrm>
          <a:prstGeom prst="roundRect">
            <a:avLst>
              <a:gd name="adj" fmla="val 6730"/>
            </a:avLst>
          </a:prstGeom>
          <a:noFill/>
          <a:ln w="7620">
            <a:solidFill>
              <a:srgbClr val="8061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" name="Text 1"/>
          <p:cNvSpPr/>
          <p:nvPr/>
        </p:nvSpPr>
        <p:spPr>
          <a:xfrm>
            <a:off x="2089080" y="1190160"/>
            <a:ext cx="330840" cy="15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199"/>
              </a:lnSpc>
              <a:tabLst>
                <a:tab algn="l" pos="0"/>
              </a:tabLst>
            </a:pPr>
            <a:r>
              <a:rPr b="0" lang="en-US" sz="900" strike="noStrike" u="none">
                <a:solidFill>
                  <a:srgbClr val="8061ff"/>
                </a:solidFill>
                <a:uFillTx/>
                <a:latin typeface="arial"/>
                <a:ea typeface="arial"/>
              </a:rPr>
              <a:t>ETIKA</a:t>
            </a:r>
            <a:endParaRPr b="0" lang="en-US" sz="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Text 2"/>
          <p:cNvSpPr/>
          <p:nvPr/>
        </p:nvSpPr>
        <p:spPr>
          <a:xfrm>
            <a:off x="1995480" y="1434600"/>
            <a:ext cx="4966560" cy="42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00"/>
              </a:lnSpc>
              <a:tabLst>
                <a:tab algn="l" pos="0"/>
              </a:tabLst>
            </a:pPr>
            <a:r>
              <a:rPr b="1" lang="en-US" sz="26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Etik Kontekst və Məsuliyyət</a:t>
            </a:r>
            <a:endParaRPr b="0" lang="en-US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Text 3"/>
          <p:cNvSpPr/>
          <p:nvPr/>
        </p:nvSpPr>
        <p:spPr>
          <a:xfrm>
            <a:off x="1995480" y="2003400"/>
            <a:ext cx="1063908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Süni intellektin geniş tətbiqi vacib etik suallar və problemlər qarşıya qoyur. İdarəetmə sistemlərində SI istifadə edərkən bu etik məsələləri diqqətlə nəzərdən keçirmək lazımdır.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Shape 4"/>
          <p:cNvSpPr/>
          <p:nvPr/>
        </p:nvSpPr>
        <p:spPr>
          <a:xfrm>
            <a:off x="7307640" y="2499840"/>
            <a:ext cx="14760" cy="3992400"/>
          </a:xfrm>
          <a:prstGeom prst="roundRect">
            <a:avLst>
              <a:gd name="adj" fmla="val 141098"/>
            </a:avLst>
          </a:prstGeom>
          <a:solidFill>
            <a:srgbClr val="4442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3" name="Shape 5"/>
          <p:cNvSpPr/>
          <p:nvPr/>
        </p:nvSpPr>
        <p:spPr>
          <a:xfrm>
            <a:off x="1980000" y="2499840"/>
            <a:ext cx="5319360" cy="1328400"/>
          </a:xfrm>
          <a:prstGeom prst="roundRect">
            <a:avLst>
              <a:gd name="adj" fmla="val 161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4" name="Text 6"/>
          <p:cNvSpPr/>
          <p:nvPr/>
        </p:nvSpPr>
        <p:spPr>
          <a:xfrm>
            <a:off x="5273280" y="2643120"/>
            <a:ext cx="188280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650"/>
              </a:lnSpc>
              <a:tabLst>
                <a:tab algn="l" pos="0"/>
              </a:tabLst>
            </a:pPr>
            <a:r>
              <a:rPr b="1" lang="en-US" sz="13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Məlumatlarda Qərəz</a:t>
            </a:r>
            <a:endParaRPr b="0" lang="en-US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Text 7"/>
          <p:cNvSpPr/>
          <p:nvPr/>
        </p:nvSpPr>
        <p:spPr>
          <a:xfrm>
            <a:off x="2123640" y="2912760"/>
            <a:ext cx="5032800" cy="7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15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SI sistemləri öyrənmə məlumatlarındaki mövcud qərəzləri təkrarlaya və gücləndirə bilər. Məsələn, işə qəbul sistemləri tarixdə ayrı-seçkiliyə məruz qalan qrupları təkrar diskriminasiya edə bilər. Bu, sosial ədalətsizliyi dərinləşdirir.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Shape 8"/>
          <p:cNvSpPr/>
          <p:nvPr/>
        </p:nvSpPr>
        <p:spPr>
          <a:xfrm>
            <a:off x="7330320" y="4024800"/>
            <a:ext cx="5319360" cy="1135440"/>
          </a:xfrm>
          <a:prstGeom prst="rect">
            <a:avLst/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37" name="Text 9"/>
          <p:cNvSpPr/>
          <p:nvPr/>
        </p:nvSpPr>
        <p:spPr>
          <a:xfrm>
            <a:off x="7473600" y="4168080"/>
            <a:ext cx="185004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650"/>
              </a:lnSpc>
              <a:tabLst>
                <a:tab algn="l" pos="0"/>
              </a:tabLst>
            </a:pPr>
            <a:r>
              <a:rPr b="1" lang="en-US" sz="13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Qara Qutu Problemi</a:t>
            </a:r>
            <a:endParaRPr b="0" lang="en-US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Text 10"/>
          <p:cNvSpPr/>
          <p:nvPr/>
        </p:nvSpPr>
        <p:spPr>
          <a:xfrm>
            <a:off x="7473600" y="4438080"/>
            <a:ext cx="50328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Mürəkkəb SI modellərinin qərar qəbul prosesi çox vaxt qeyri-şəffafdır. Nəticə alırsınız, amma sistemin nə üçün belə qərar verdiyini başa düşmək çətindir. Bu, hesabatlılıq və etibar məsələləri yaradır.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Shape 11"/>
          <p:cNvSpPr/>
          <p:nvPr/>
        </p:nvSpPr>
        <p:spPr>
          <a:xfrm>
            <a:off x="1980000" y="5356800"/>
            <a:ext cx="5319360" cy="1135440"/>
          </a:xfrm>
          <a:prstGeom prst="roundRect">
            <a:avLst>
              <a:gd name="adj" fmla="val 1893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40" name="Text 12"/>
          <p:cNvSpPr/>
          <p:nvPr/>
        </p:nvSpPr>
        <p:spPr>
          <a:xfrm>
            <a:off x="5374800" y="5500080"/>
            <a:ext cx="1781280" cy="2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1650"/>
              </a:lnSpc>
              <a:tabLst>
                <a:tab algn="l" pos="0"/>
              </a:tabLst>
            </a:pPr>
            <a:r>
              <a:rPr b="1" lang="en-US" sz="13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Məsuliyyət Məsələsi</a:t>
            </a:r>
            <a:endParaRPr b="0" lang="en-US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1" name="Text 13"/>
          <p:cNvSpPr/>
          <p:nvPr/>
        </p:nvSpPr>
        <p:spPr>
          <a:xfrm>
            <a:off x="2123640" y="5769720"/>
            <a:ext cx="5032800" cy="57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1500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SI sistemi səhv qərar versə, məsuliyyəti kim daşıyır? Alqoritm yaradanlar, sistemi tətbiq edən şirkət, yoxsa son istifadəçi? Hüquqi çərçivələr hələ tam formalaşmayıb.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2" name="Shape 14"/>
          <p:cNvSpPr/>
          <p:nvPr/>
        </p:nvSpPr>
        <p:spPr>
          <a:xfrm>
            <a:off x="1995480" y="6603120"/>
            <a:ext cx="10639080" cy="486720"/>
          </a:xfrm>
          <a:prstGeom prst="roundRect">
            <a:avLst>
              <a:gd name="adj" fmla="val 4416"/>
            </a:avLst>
          </a:prstGeom>
          <a:solidFill>
            <a:srgbClr val="0f00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43" name="Image 0" descr="preencoded.png"/>
          <p:cNvPicPr/>
          <p:nvPr/>
        </p:nvPicPr>
        <p:blipFill>
          <a:blip r:embed="rId1"/>
          <a:stretch/>
        </p:blipFill>
        <p:spPr>
          <a:xfrm>
            <a:off x="2138760" y="6801480"/>
            <a:ext cx="178920" cy="142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4" name="Text 15"/>
          <p:cNvSpPr/>
          <p:nvPr/>
        </p:nvSpPr>
        <p:spPr>
          <a:xfrm>
            <a:off x="2461320" y="6737040"/>
            <a:ext cx="10029960" cy="19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00"/>
              </a:lnSpc>
              <a:tabLst>
                <a:tab algn="l" pos="0"/>
              </a:tabLst>
            </a:pPr>
            <a:r>
              <a:rPr b="1" lang="en-US" sz="11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Vacib prinsip:</a:t>
            </a:r>
            <a:r>
              <a:rPr b="0" lang="en-US" sz="11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 SI sistemləri dizayn edərkən şəffaflıq, ədalət və hesabatlılıq prioritet olmalıdır. Texnoloji mükəmməllik etik məsuliyyətlə tarazlaşmalıdır.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0"/>
          <p:cNvSpPr/>
          <p:nvPr/>
        </p:nvSpPr>
        <p:spPr>
          <a:xfrm>
            <a:off x="802080" y="938160"/>
            <a:ext cx="1517400" cy="371160"/>
          </a:xfrm>
          <a:prstGeom prst="roundRect">
            <a:avLst>
              <a:gd name="adj" fmla="val 6480"/>
            </a:avLst>
          </a:prstGeom>
          <a:solidFill>
            <a:srgbClr val="0f00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46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22320" y="1043640"/>
            <a:ext cx="159840" cy="15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7" name="Text 1"/>
          <p:cNvSpPr/>
          <p:nvPr/>
        </p:nvSpPr>
        <p:spPr>
          <a:xfrm>
            <a:off x="1162800" y="998280"/>
            <a:ext cx="1036440" cy="25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950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EV TAPŞIRIĞI</a:t>
            </a:r>
            <a:endParaRPr b="0" lang="en-US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Text 2"/>
          <p:cNvSpPr/>
          <p:nvPr/>
        </p:nvSpPr>
        <p:spPr>
          <a:xfrm>
            <a:off x="802080" y="1386360"/>
            <a:ext cx="767520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601"/>
              </a:lnSpc>
              <a:tabLst>
                <a:tab algn="l" pos="0"/>
              </a:tabLst>
            </a:pPr>
            <a:r>
              <a:rPr b="1" lang="en-US" sz="370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Tədqiqat və Tətbiq Tapşırıqları</a:t>
            </a:r>
            <a:endParaRPr b="0" lang="en-US" sz="3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Text 3"/>
          <p:cNvSpPr/>
          <p:nvPr/>
        </p:nvSpPr>
        <p:spPr>
          <a:xfrm>
            <a:off x="802080" y="2264040"/>
            <a:ext cx="1302588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Bu tapşırıqlar sizə bugün öyrəndiklərinizi real dünya kontekstində tətbiq etmək və kritik düşüncə bacarıqlarınızı inkişaf etdirmək imkanı verəcək.</a:t>
            </a:r>
            <a:endParaRPr b="0" lang="en-U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Text 4"/>
          <p:cNvSpPr/>
          <p:nvPr/>
        </p:nvSpPr>
        <p:spPr>
          <a:xfrm>
            <a:off x="802080" y="2793960"/>
            <a:ext cx="20016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9e1ff"/>
                </a:solidFill>
                <a:uFillTx/>
                <a:latin typeface="Syne Light"/>
                <a:ea typeface="Syne Light"/>
              </a:rPr>
              <a:t>01</a:t>
            </a:r>
            <a:endParaRPr b="0" lang="en-U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Shape 5"/>
          <p:cNvSpPr/>
          <p:nvPr/>
        </p:nvSpPr>
        <p:spPr>
          <a:xfrm>
            <a:off x="802080" y="3111840"/>
            <a:ext cx="6416640" cy="22680"/>
          </a:xfrm>
          <a:prstGeom prst="rect">
            <a:avLst/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2" name="Text 6"/>
          <p:cNvSpPr/>
          <p:nvPr/>
        </p:nvSpPr>
        <p:spPr>
          <a:xfrm>
            <a:off x="802080" y="3258000"/>
            <a:ext cx="469728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Öz Sahənizdə SI Tətbiqlərini Araşdırın</a:t>
            </a:r>
            <a:endParaRPr b="0" lang="en-US" sz="1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3" name="Text 7"/>
          <p:cNvSpPr/>
          <p:nvPr/>
        </p:nvSpPr>
        <p:spPr>
          <a:xfrm>
            <a:off x="802080" y="3668040"/>
            <a:ext cx="6416640" cy="9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Öz peşə sahənizdə və ya maraq dairənizdə süni intellektin necə istifadə edildiyinə dair konkret nümunə tapın. Hansı problemləri həll edir? Hansı texnologiyalar istifadə olunur? Nəticələr nə qədər uğurludur?</a:t>
            </a:r>
            <a:endParaRPr b="0" lang="en-U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4" name="Text 8"/>
          <p:cNvSpPr/>
          <p:nvPr/>
        </p:nvSpPr>
        <p:spPr>
          <a:xfrm>
            <a:off x="7411320" y="2793960"/>
            <a:ext cx="200160" cy="25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9e1ff"/>
                </a:solidFill>
                <a:uFillTx/>
                <a:latin typeface="Syne Light"/>
                <a:ea typeface="Syne Light"/>
              </a:rPr>
              <a:t>02</a:t>
            </a:r>
            <a:endParaRPr b="0" lang="en-U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Shape 9"/>
          <p:cNvSpPr/>
          <p:nvPr/>
        </p:nvSpPr>
        <p:spPr>
          <a:xfrm>
            <a:off x="7411320" y="3111840"/>
            <a:ext cx="6416640" cy="22680"/>
          </a:xfrm>
          <a:prstGeom prst="rect">
            <a:avLst/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1960" bIns="-2196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6" name="Text 10"/>
          <p:cNvSpPr/>
          <p:nvPr/>
        </p:nvSpPr>
        <p:spPr>
          <a:xfrm>
            <a:off x="7411320" y="3258000"/>
            <a:ext cx="519588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SI-nin Məhdudiyyətlərini Müəyyənləşdirin</a:t>
            </a:r>
            <a:endParaRPr b="0" lang="en-US" sz="1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7" name="Text 11"/>
          <p:cNvSpPr/>
          <p:nvPr/>
        </p:nvSpPr>
        <p:spPr>
          <a:xfrm>
            <a:off x="7411320" y="3668040"/>
            <a:ext cx="6416640" cy="9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Hansı idarəetmə tapşırıqlarını süni intellektə həvalə etmək düzgün deyil və ya mümkün deyil? Niyə belə düşünürsünüz? İnsan mühakiməsi və ya etik nəzarətin əvəzolunmaz olduğu halları müəyyənləşdirin.</a:t>
            </a:r>
            <a:endParaRPr b="0" lang="en-U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8" name="Shape 12"/>
          <p:cNvSpPr/>
          <p:nvPr/>
        </p:nvSpPr>
        <p:spPr>
          <a:xfrm>
            <a:off x="802080" y="5076360"/>
            <a:ext cx="13025880" cy="32400"/>
          </a:xfrm>
          <a:prstGeom prst="rect">
            <a:avLst/>
          </a:prstGeom>
          <a:solidFill>
            <a:srgbClr val="d9e1ff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2240" bIns="-12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9" name="Text 13"/>
          <p:cNvSpPr/>
          <p:nvPr/>
        </p:nvSpPr>
        <p:spPr>
          <a:xfrm>
            <a:off x="802080" y="5517000"/>
            <a:ext cx="235908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Təqdimat Formatı</a:t>
            </a:r>
            <a:endParaRPr b="0" lang="en-US" sz="1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Text 14"/>
          <p:cNvSpPr/>
          <p:nvPr/>
        </p:nvSpPr>
        <p:spPr>
          <a:xfrm>
            <a:off x="802080" y="6003720"/>
            <a:ext cx="6268320" cy="107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449"/>
              </a:lnSpc>
              <a:buClr>
                <a:srgbClr val="d9e1ff"/>
              </a:buClr>
              <a:buFont typeface="Symbol" charset="2"/>
              <a:buChar char=""/>
            </a:pPr>
            <a:r>
              <a:rPr b="0" lang="en-US" sz="15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1-2 səhifə yazılı hesabat</a:t>
            </a:r>
            <a:endParaRPr b="0" lang="en-US" sz="15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>
              <a:lnSpc>
                <a:spcPts val="2449"/>
              </a:lnSpc>
              <a:buClr>
                <a:srgbClr val="d9e1ff"/>
              </a:buClr>
              <a:buFont typeface="Symbol" charset="2"/>
              <a:buChar char=""/>
            </a:pPr>
            <a:r>
              <a:rPr b="0" lang="en-US" sz="15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Konkret nümunələr və faktlar</a:t>
            </a:r>
            <a:endParaRPr b="0" lang="en-US" sz="15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>
              <a:lnSpc>
                <a:spcPts val="2449"/>
              </a:lnSpc>
              <a:buClr>
                <a:srgbClr val="d9e1ff"/>
              </a:buClr>
              <a:buFont typeface="Symbol" charset="2"/>
              <a:buChar char=""/>
            </a:pPr>
            <a:r>
              <a:rPr b="0" lang="en-US" sz="15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Öz fikirlərinizlə tənqidi təhlil</a:t>
            </a:r>
            <a:endParaRPr b="0" lang="en-U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Text 15"/>
          <p:cNvSpPr/>
          <p:nvPr/>
        </p:nvSpPr>
        <p:spPr>
          <a:xfrm>
            <a:off x="7567200" y="5517000"/>
            <a:ext cx="2359080" cy="2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Təqdimat Tarixi</a:t>
            </a:r>
            <a:endParaRPr b="0" lang="en-US" sz="1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Text 16"/>
          <p:cNvSpPr/>
          <p:nvPr/>
        </p:nvSpPr>
        <p:spPr>
          <a:xfrm>
            <a:off x="7567200" y="6003720"/>
            <a:ext cx="626832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Növbəti dərsdən əvvəl</a:t>
            </a:r>
            <a:endParaRPr b="0" lang="en-U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3" name="Text 17"/>
          <p:cNvSpPr/>
          <p:nvPr/>
        </p:nvSpPr>
        <p:spPr>
          <a:xfrm>
            <a:off x="7567200" y="6490440"/>
            <a:ext cx="6268320" cy="62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Suallarınız varsa, dərsdən sonra və ya email vasitəsilə əlaqə saxlaya bilərsiniz</a:t>
            </a:r>
            <a:endParaRPr b="0" lang="en-US" sz="15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0"/>
          <p:cNvSpPr/>
          <p:nvPr/>
        </p:nvSpPr>
        <p:spPr>
          <a:xfrm>
            <a:off x="837720" y="1703880"/>
            <a:ext cx="2337480" cy="393120"/>
          </a:xfrm>
          <a:prstGeom prst="roundRect">
            <a:avLst>
              <a:gd name="adj" fmla="val 6388"/>
            </a:avLst>
          </a:prstGeom>
          <a:solidFill>
            <a:srgbClr val="0f00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54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63360" y="1816920"/>
            <a:ext cx="167040" cy="16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Text 1"/>
          <p:cNvSpPr/>
          <p:nvPr/>
        </p:nvSpPr>
        <p:spPr>
          <a:xfrm>
            <a:off x="1214640" y="1766520"/>
            <a:ext cx="1834920" cy="26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DƏRSIN MƏQSƏDLƏRI</a:t>
            </a:r>
            <a:endParaRPr b="0" lang="en-US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6" name="Text 2"/>
          <p:cNvSpPr/>
          <p:nvPr/>
        </p:nvSpPr>
        <p:spPr>
          <a:xfrm>
            <a:off x="837720" y="2181240"/>
            <a:ext cx="5578560" cy="61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b="1" lang="en-US" sz="38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Bu Gündən Sonra Siz</a:t>
            </a:r>
            <a:endParaRPr b="0" lang="en-US" sz="3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Shape 3"/>
          <p:cNvSpPr/>
          <p:nvPr/>
        </p:nvSpPr>
        <p:spPr>
          <a:xfrm>
            <a:off x="837720" y="3425040"/>
            <a:ext cx="4178160" cy="2529360"/>
          </a:xfrm>
          <a:prstGeom prst="roundRect">
            <a:avLst>
              <a:gd name="adj" fmla="val 4338"/>
            </a:avLst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8" name="Shape 4"/>
          <p:cNvSpPr/>
          <p:nvPr/>
        </p:nvSpPr>
        <p:spPr>
          <a:xfrm>
            <a:off x="837720" y="3402360"/>
            <a:ext cx="4178160" cy="91080"/>
          </a:xfrm>
          <a:prstGeom prst="roundRect">
            <a:avLst>
              <a:gd name="adj" fmla="val 34360"/>
            </a:avLst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9" name="Shape 5"/>
          <p:cNvSpPr/>
          <p:nvPr/>
        </p:nvSpPr>
        <p:spPr>
          <a:xfrm>
            <a:off x="2612880" y="3111120"/>
            <a:ext cx="627840" cy="627840"/>
          </a:xfrm>
          <a:prstGeom prst="roundRect">
            <a:avLst>
              <a:gd name="adj" fmla="val 145537"/>
            </a:avLst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0" name="Text 6"/>
          <p:cNvSpPr/>
          <p:nvPr/>
        </p:nvSpPr>
        <p:spPr>
          <a:xfrm>
            <a:off x="2801520" y="3268080"/>
            <a:ext cx="25092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1</a:t>
            </a:r>
            <a:endParaRPr b="0" lang="en-US" sz="1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Text 7"/>
          <p:cNvSpPr/>
          <p:nvPr/>
        </p:nvSpPr>
        <p:spPr>
          <a:xfrm>
            <a:off x="1069920" y="3948840"/>
            <a:ext cx="324756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Süni intellektin əsaslarını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Text 8"/>
          <p:cNvSpPr/>
          <p:nvPr/>
        </p:nvSpPr>
        <p:spPr>
          <a:xfrm>
            <a:off x="1069920" y="4382280"/>
            <a:ext cx="3713760" cy="10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Süni intellektin nə olduğunu, necə işlədiyini və hansı sahələrdə tətbiq edildiyini dəqiq başa düşəcəksiniz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Shape 9"/>
          <p:cNvSpPr/>
          <p:nvPr/>
        </p:nvSpPr>
        <p:spPr>
          <a:xfrm>
            <a:off x="5225760" y="3425040"/>
            <a:ext cx="4178520" cy="2529360"/>
          </a:xfrm>
          <a:prstGeom prst="roundRect">
            <a:avLst>
              <a:gd name="adj" fmla="val 4338"/>
            </a:avLst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4" name="Shape 10"/>
          <p:cNvSpPr/>
          <p:nvPr/>
        </p:nvSpPr>
        <p:spPr>
          <a:xfrm>
            <a:off x="5225760" y="3402360"/>
            <a:ext cx="4178520" cy="91080"/>
          </a:xfrm>
          <a:prstGeom prst="roundRect">
            <a:avLst>
              <a:gd name="adj" fmla="val 34360"/>
            </a:avLst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5" name="Shape 11"/>
          <p:cNvSpPr/>
          <p:nvPr/>
        </p:nvSpPr>
        <p:spPr>
          <a:xfrm>
            <a:off x="7000920" y="3111120"/>
            <a:ext cx="627840" cy="627840"/>
          </a:xfrm>
          <a:prstGeom prst="roundRect">
            <a:avLst>
              <a:gd name="adj" fmla="val 145537"/>
            </a:avLst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" name="Text 12"/>
          <p:cNvSpPr/>
          <p:nvPr/>
        </p:nvSpPr>
        <p:spPr>
          <a:xfrm>
            <a:off x="7189560" y="3268080"/>
            <a:ext cx="25092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2</a:t>
            </a:r>
            <a:endParaRPr b="0" lang="en-US" sz="1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Text 13"/>
          <p:cNvSpPr/>
          <p:nvPr/>
        </p:nvSpPr>
        <p:spPr>
          <a:xfrm>
            <a:off x="5457960" y="3948840"/>
            <a:ext cx="345960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İdarəetmədə SI-nin rolunu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Text 14"/>
          <p:cNvSpPr/>
          <p:nvPr/>
        </p:nvSpPr>
        <p:spPr>
          <a:xfrm>
            <a:off x="5457960" y="4382280"/>
            <a:ext cx="3713760" cy="13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Müasir idarəetmə proseslərində süni intellektin necə istifadə edilə biləcəyini və hansı üstünlükləri təmin etdiyini öyrənəcəksiniz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Shape 15"/>
          <p:cNvSpPr/>
          <p:nvPr/>
        </p:nvSpPr>
        <p:spPr>
          <a:xfrm>
            <a:off x="9613800" y="3425040"/>
            <a:ext cx="4178520" cy="2529360"/>
          </a:xfrm>
          <a:prstGeom prst="roundRect">
            <a:avLst>
              <a:gd name="adj" fmla="val 4338"/>
            </a:avLst>
          </a:prstGeom>
          <a:solidFill>
            <a:srgbClr val="0c0a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" name="Shape 16"/>
          <p:cNvSpPr/>
          <p:nvPr/>
        </p:nvSpPr>
        <p:spPr>
          <a:xfrm>
            <a:off x="9613800" y="3402360"/>
            <a:ext cx="4178520" cy="91080"/>
          </a:xfrm>
          <a:prstGeom prst="roundRect">
            <a:avLst>
              <a:gd name="adj" fmla="val 34360"/>
            </a:avLst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28080" bIns="2808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1" name="Shape 17"/>
          <p:cNvSpPr/>
          <p:nvPr/>
        </p:nvSpPr>
        <p:spPr>
          <a:xfrm>
            <a:off x="11388960" y="3111120"/>
            <a:ext cx="627840" cy="627840"/>
          </a:xfrm>
          <a:prstGeom prst="roundRect">
            <a:avLst>
              <a:gd name="adj" fmla="val 145537"/>
            </a:avLst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Text 18"/>
          <p:cNvSpPr/>
          <p:nvPr/>
        </p:nvSpPr>
        <p:spPr>
          <a:xfrm>
            <a:off x="11577600" y="3268080"/>
            <a:ext cx="25092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49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3</a:t>
            </a:r>
            <a:endParaRPr b="0" lang="en-US" sz="1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Text 19"/>
          <p:cNvSpPr/>
          <p:nvPr/>
        </p:nvSpPr>
        <p:spPr>
          <a:xfrm>
            <a:off x="9846360" y="3948840"/>
            <a:ext cx="312948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Praktik tətbiqləri analizi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Text 20"/>
          <p:cNvSpPr/>
          <p:nvPr/>
        </p:nvSpPr>
        <p:spPr>
          <a:xfrm>
            <a:off x="9846360" y="4382280"/>
            <a:ext cx="3713760" cy="13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Real biznes ssenarilərində süni intellektin tətbiqini qiymətləndirə və kritik düşünmə bacarıqlarınızı inkişaf etdirəcəksiniz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Text 21"/>
          <p:cNvSpPr/>
          <p:nvPr/>
        </p:nvSpPr>
        <p:spPr>
          <a:xfrm>
            <a:off x="837720" y="6190560"/>
            <a:ext cx="12954600" cy="33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Bu gün biz süni intellekti idarəetmə aləti kimi başa düşməyin əsasını qoyacağıq və gələcəyin menecment strategiyalarına hazırlaşacağıq.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0"/>
          <p:cNvSpPr/>
          <p:nvPr/>
        </p:nvSpPr>
        <p:spPr>
          <a:xfrm>
            <a:off x="1105920" y="936360"/>
            <a:ext cx="4245480" cy="491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849"/>
              </a:lnSpc>
              <a:tabLst>
                <a:tab algn="l" pos="0"/>
              </a:tabLst>
            </a:pPr>
            <a:r>
              <a:rPr b="1" lang="en-US" sz="30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Süni İntellekt Nədir?</a:t>
            </a:r>
            <a:endParaRPr b="0" lang="en-US" sz="3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7" name="Image 0" descr="preencoded.png"/>
          <p:cNvPicPr/>
          <p:nvPr/>
        </p:nvPicPr>
        <p:blipFill>
          <a:blip r:embed="rId1"/>
          <a:stretch/>
        </p:blipFill>
        <p:spPr>
          <a:xfrm>
            <a:off x="1105920" y="1779120"/>
            <a:ext cx="5363280" cy="5363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Text 1"/>
          <p:cNvSpPr/>
          <p:nvPr/>
        </p:nvSpPr>
        <p:spPr>
          <a:xfrm>
            <a:off x="6885360" y="1605240"/>
            <a:ext cx="66459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Süni intellekt maşınların insanın əsas koqnitiv funksiyalarını imitasiya etmə qabiliyyətidir. Bu funksiyalara öyrənmə, düşünmə, təhlil, qavrama və problemlərin həlli daxildir.</a:t>
            </a:r>
            <a:endParaRPr b="0" lang="en-US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Shape 2"/>
          <p:cNvSpPr/>
          <p:nvPr/>
        </p:nvSpPr>
        <p:spPr>
          <a:xfrm>
            <a:off x="6885360" y="2380680"/>
            <a:ext cx="3255840" cy="1589760"/>
          </a:xfrm>
          <a:prstGeom prst="roundRect">
            <a:avLst>
              <a:gd name="adj" fmla="val 157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0" name="Shape 3"/>
          <p:cNvSpPr/>
          <p:nvPr/>
        </p:nvSpPr>
        <p:spPr>
          <a:xfrm>
            <a:off x="7052760" y="2548080"/>
            <a:ext cx="501480" cy="501480"/>
          </a:xfrm>
          <a:prstGeom prst="roundRect">
            <a:avLst>
              <a:gd name="adj" fmla="val 18218834"/>
            </a:avLst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1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190640" y="2685960"/>
            <a:ext cx="225360" cy="22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Text 4"/>
          <p:cNvSpPr/>
          <p:nvPr/>
        </p:nvSpPr>
        <p:spPr>
          <a:xfrm>
            <a:off x="7052760" y="3183480"/>
            <a:ext cx="1968120" cy="2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Öyrənmə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Text 5"/>
          <p:cNvSpPr/>
          <p:nvPr/>
        </p:nvSpPr>
        <p:spPr>
          <a:xfrm>
            <a:off x="7052760" y="3562920"/>
            <a:ext cx="292140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Təcrübədən bilik əldə etmə</a:t>
            </a:r>
            <a:endParaRPr b="0" lang="en-US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Shape 6"/>
          <p:cNvSpPr/>
          <p:nvPr/>
        </p:nvSpPr>
        <p:spPr>
          <a:xfrm>
            <a:off x="10275480" y="2380680"/>
            <a:ext cx="3255840" cy="1589760"/>
          </a:xfrm>
          <a:prstGeom prst="roundRect">
            <a:avLst>
              <a:gd name="adj" fmla="val 157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Shape 7"/>
          <p:cNvSpPr/>
          <p:nvPr/>
        </p:nvSpPr>
        <p:spPr>
          <a:xfrm>
            <a:off x="10442520" y="2548080"/>
            <a:ext cx="501480" cy="501480"/>
          </a:xfrm>
          <a:prstGeom prst="roundRect">
            <a:avLst>
              <a:gd name="adj" fmla="val 18218834"/>
            </a:avLst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86" name="Image 2" descr="preencoded.png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10580760" y="2685960"/>
            <a:ext cx="225360" cy="22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" name="Text 8"/>
          <p:cNvSpPr/>
          <p:nvPr/>
        </p:nvSpPr>
        <p:spPr>
          <a:xfrm>
            <a:off x="10442520" y="3183480"/>
            <a:ext cx="1968120" cy="2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Düşünmə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Text 9"/>
          <p:cNvSpPr/>
          <p:nvPr/>
        </p:nvSpPr>
        <p:spPr>
          <a:xfrm>
            <a:off x="10442520" y="3562920"/>
            <a:ext cx="292140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Məlumatları təhlil və sintez etmə</a:t>
            </a:r>
            <a:endParaRPr b="0" lang="en-US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9" name="Shape 10"/>
          <p:cNvSpPr/>
          <p:nvPr/>
        </p:nvSpPr>
        <p:spPr>
          <a:xfrm>
            <a:off x="6885360" y="4104360"/>
            <a:ext cx="6645960" cy="1589760"/>
          </a:xfrm>
          <a:prstGeom prst="roundRect">
            <a:avLst>
              <a:gd name="adj" fmla="val 157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Shape 11"/>
          <p:cNvSpPr/>
          <p:nvPr/>
        </p:nvSpPr>
        <p:spPr>
          <a:xfrm>
            <a:off x="7052760" y="4271760"/>
            <a:ext cx="501480" cy="501480"/>
          </a:xfrm>
          <a:prstGeom prst="roundRect">
            <a:avLst>
              <a:gd name="adj" fmla="val 18218834"/>
            </a:avLst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1" name="Image 3" descr="preencoded.png"/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/>
        </p:blipFill>
        <p:spPr>
          <a:xfrm>
            <a:off x="7190640" y="4409640"/>
            <a:ext cx="225360" cy="22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2" name="Text 12"/>
          <p:cNvSpPr/>
          <p:nvPr/>
        </p:nvSpPr>
        <p:spPr>
          <a:xfrm>
            <a:off x="7052760" y="4907160"/>
            <a:ext cx="1968120" cy="2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99"/>
              </a:lnSpc>
              <a:tabLst>
                <a:tab algn="l" pos="0"/>
              </a:tabLst>
            </a:pPr>
            <a:r>
              <a:rPr b="1" lang="en-US" sz="15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Qavrama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 13"/>
          <p:cNvSpPr/>
          <p:nvPr/>
        </p:nvSpPr>
        <p:spPr>
          <a:xfrm>
            <a:off x="7052760" y="5286600"/>
            <a:ext cx="6311160" cy="24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Məlumatları anlama və interpretasiya</a:t>
            </a:r>
            <a:endParaRPr b="0" lang="en-US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Shape 14"/>
          <p:cNvSpPr/>
          <p:nvPr/>
        </p:nvSpPr>
        <p:spPr>
          <a:xfrm>
            <a:off x="6885360" y="5844960"/>
            <a:ext cx="6645960" cy="860040"/>
          </a:xfrm>
          <a:prstGeom prst="roundRect">
            <a:avLst>
              <a:gd name="adj" fmla="val 2917"/>
            </a:avLst>
          </a:prstGeom>
          <a:solidFill>
            <a:srgbClr val="0f00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5" name="Image 4" descr="preencoded.png"/>
          <p:cNvPicPr/>
          <p:nvPr/>
        </p:nvPicPr>
        <p:blipFill>
          <a:blip r:embed="rId8"/>
          <a:stretch/>
        </p:blipFill>
        <p:spPr>
          <a:xfrm>
            <a:off x="7052760" y="6082920"/>
            <a:ext cx="208800" cy="167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Text 15"/>
          <p:cNvSpPr/>
          <p:nvPr/>
        </p:nvSpPr>
        <p:spPr>
          <a:xfrm>
            <a:off x="7429320" y="6020280"/>
            <a:ext cx="5934960" cy="48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1" lang="en-US" sz="13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Vacib:</a:t>
            </a:r>
            <a:r>
              <a:rPr b="0" lang="en-US" sz="1300" strike="noStrike" u="none">
                <a:solidFill>
                  <a:srgbClr val="ffffff"/>
                </a:solidFill>
                <a:uFillTx/>
                <a:latin typeface="arial"/>
                <a:ea typeface="arial"/>
              </a:rPr>
              <a:t> SI ≠ insan şüuru. Süni intellekt məlumatlara əsaslanaraq məntiqli qərarlar qəbul edə bilər, lakin əsl düşüncə və şüur yoxdur.</a:t>
            </a:r>
            <a:endParaRPr b="0" lang="en-US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0"/>
          <p:cNvSpPr/>
          <p:nvPr/>
        </p:nvSpPr>
        <p:spPr>
          <a:xfrm>
            <a:off x="741240" y="755280"/>
            <a:ext cx="1409040" cy="330120"/>
          </a:xfrm>
          <a:prstGeom prst="roundRect">
            <a:avLst>
              <a:gd name="adj" fmla="val 6429"/>
            </a:avLst>
          </a:prstGeom>
          <a:noFill/>
          <a:ln w="7620">
            <a:solidFill>
              <a:srgbClr val="8061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8" name="Image 0" descr="preencoded.png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55360" y="849960"/>
            <a:ext cx="141480" cy="141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Text 1"/>
          <p:cNvSpPr/>
          <p:nvPr/>
        </p:nvSpPr>
        <p:spPr>
          <a:xfrm>
            <a:off x="1067760" y="816120"/>
            <a:ext cx="968760" cy="2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99"/>
              </a:lnSpc>
              <a:tabLst>
                <a:tab algn="l" pos="0"/>
              </a:tabLst>
            </a:pPr>
            <a:r>
              <a:rPr b="0" lang="en-US" sz="1100" strike="noStrike" u="none">
                <a:solidFill>
                  <a:srgbClr val="8061ff"/>
                </a:solidFill>
                <a:uFillTx/>
                <a:latin typeface="arial"/>
                <a:ea typeface="arial"/>
              </a:rPr>
              <a:t>TARIXƏ BAXIŞ</a:t>
            </a:r>
            <a:endParaRPr b="0" lang="en-US" sz="1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Text 2"/>
          <p:cNvSpPr/>
          <p:nvPr/>
        </p:nvSpPr>
        <p:spPr>
          <a:xfrm>
            <a:off x="741240" y="1145880"/>
            <a:ext cx="6014160" cy="52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99"/>
              </a:lnSpc>
              <a:tabLst>
                <a:tab algn="l" pos="0"/>
              </a:tabLst>
            </a:pPr>
            <a:r>
              <a:rPr b="1" lang="en-US" sz="32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Süni İntellektin İnkişaf Yolu</a:t>
            </a:r>
            <a:endParaRPr b="0" lang="en-US" sz="3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1" name="Text 3"/>
          <p:cNvSpPr/>
          <p:nvPr/>
        </p:nvSpPr>
        <p:spPr>
          <a:xfrm>
            <a:off x="741240" y="1891800"/>
            <a:ext cx="13147200" cy="26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Süni intellekt konsepsiyası 70 ildən çox müddətdə formalaşıb və müxtəlif mərhələlərdən keçib. Hər mərhələ yeni texnoloji imkanlar və nəzəri anlayışlar gətirib.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Shape 4"/>
          <p:cNvSpPr/>
          <p:nvPr/>
        </p:nvSpPr>
        <p:spPr>
          <a:xfrm>
            <a:off x="7303680" y="2321640"/>
            <a:ext cx="22680" cy="5151960"/>
          </a:xfrm>
          <a:prstGeom prst="roundRect">
            <a:avLst>
              <a:gd name="adj" fmla="val 116237"/>
            </a:avLst>
          </a:prstGeom>
          <a:solidFill>
            <a:srgbClr val="4442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3" name="Shape 5"/>
          <p:cNvSpPr/>
          <p:nvPr/>
        </p:nvSpPr>
        <p:spPr>
          <a:xfrm>
            <a:off x="6607440" y="2509560"/>
            <a:ext cx="531000" cy="22680"/>
          </a:xfrm>
          <a:prstGeom prst="roundRect">
            <a:avLst>
              <a:gd name="adj" fmla="val 116237"/>
            </a:avLst>
          </a:prstGeom>
          <a:solidFill>
            <a:srgbClr val="4442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4" name="Shape 6"/>
          <p:cNvSpPr/>
          <p:nvPr/>
        </p:nvSpPr>
        <p:spPr>
          <a:xfrm>
            <a:off x="7115760" y="2321640"/>
            <a:ext cx="398160" cy="39816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Text 7"/>
          <p:cNvSpPr/>
          <p:nvPr/>
        </p:nvSpPr>
        <p:spPr>
          <a:xfrm>
            <a:off x="7189920" y="2364480"/>
            <a:ext cx="24984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950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1</a:t>
            </a:r>
            <a:endParaRPr b="0" lang="en-US" sz="1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Text 8"/>
          <p:cNvSpPr/>
          <p:nvPr/>
        </p:nvSpPr>
        <p:spPr>
          <a:xfrm>
            <a:off x="4345560" y="2382480"/>
            <a:ext cx="20836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049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1950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Text 9"/>
          <p:cNvSpPr/>
          <p:nvPr/>
        </p:nvSpPr>
        <p:spPr>
          <a:xfrm>
            <a:off x="741240" y="2732760"/>
            <a:ext cx="568764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049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Turing Testi</a:t>
            </a: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 — Alan Turing maşın intellektini qiymətləndirmək üçün ilk test təklif etdi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Shape 10"/>
          <p:cNvSpPr/>
          <p:nvPr/>
        </p:nvSpPr>
        <p:spPr>
          <a:xfrm>
            <a:off x="7491600" y="3517560"/>
            <a:ext cx="531000" cy="22680"/>
          </a:xfrm>
          <a:prstGeom prst="roundRect">
            <a:avLst>
              <a:gd name="adj" fmla="val 116237"/>
            </a:avLst>
          </a:prstGeom>
          <a:solidFill>
            <a:srgbClr val="4442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9" name="Shape 11"/>
          <p:cNvSpPr/>
          <p:nvPr/>
        </p:nvSpPr>
        <p:spPr>
          <a:xfrm>
            <a:off x="7115760" y="3330000"/>
            <a:ext cx="398160" cy="39816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Text 12"/>
          <p:cNvSpPr/>
          <p:nvPr/>
        </p:nvSpPr>
        <p:spPr>
          <a:xfrm>
            <a:off x="7189920" y="3372840"/>
            <a:ext cx="24984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950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2</a:t>
            </a:r>
            <a:endParaRPr b="0" lang="en-US" sz="1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Text 13"/>
          <p:cNvSpPr/>
          <p:nvPr/>
        </p:nvSpPr>
        <p:spPr>
          <a:xfrm>
            <a:off x="8200800" y="3390840"/>
            <a:ext cx="20836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1956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Text 14"/>
          <p:cNvSpPr/>
          <p:nvPr/>
        </p:nvSpPr>
        <p:spPr>
          <a:xfrm>
            <a:off x="8200800" y="3740760"/>
            <a:ext cx="568764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Dartmut Konfransı</a:t>
            </a: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 — Süni intellekt elmi sahə kimi rəsmi olaraq təsis edildi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Shape 15"/>
          <p:cNvSpPr/>
          <p:nvPr/>
        </p:nvSpPr>
        <p:spPr>
          <a:xfrm>
            <a:off x="6607440" y="4406400"/>
            <a:ext cx="531000" cy="22680"/>
          </a:xfrm>
          <a:prstGeom prst="roundRect">
            <a:avLst>
              <a:gd name="adj" fmla="val 116237"/>
            </a:avLst>
          </a:prstGeom>
          <a:solidFill>
            <a:srgbClr val="4442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4" name="Shape 16"/>
          <p:cNvSpPr/>
          <p:nvPr/>
        </p:nvSpPr>
        <p:spPr>
          <a:xfrm>
            <a:off x="7115760" y="4218480"/>
            <a:ext cx="398160" cy="39816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Text 17"/>
          <p:cNvSpPr/>
          <p:nvPr/>
        </p:nvSpPr>
        <p:spPr>
          <a:xfrm>
            <a:off x="7189920" y="4261320"/>
            <a:ext cx="24984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950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3</a:t>
            </a:r>
            <a:endParaRPr b="0" lang="en-US" sz="1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Text 18"/>
          <p:cNvSpPr/>
          <p:nvPr/>
        </p:nvSpPr>
        <p:spPr>
          <a:xfrm>
            <a:off x="4345560" y="4279320"/>
            <a:ext cx="20836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049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1980-1990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Text 19"/>
          <p:cNvSpPr/>
          <p:nvPr/>
        </p:nvSpPr>
        <p:spPr>
          <a:xfrm>
            <a:off x="741240" y="4629600"/>
            <a:ext cx="568764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049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Ekspert Sistemləri</a:t>
            </a: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 — Spesifik sahələrdə mütəxəssis biliklərinə əsaslanan sistemlər yaradıldı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Shape 20"/>
          <p:cNvSpPr/>
          <p:nvPr/>
        </p:nvSpPr>
        <p:spPr>
          <a:xfrm>
            <a:off x="7491600" y="5295240"/>
            <a:ext cx="531000" cy="22680"/>
          </a:xfrm>
          <a:prstGeom prst="roundRect">
            <a:avLst>
              <a:gd name="adj" fmla="val 116237"/>
            </a:avLst>
          </a:prstGeom>
          <a:solidFill>
            <a:srgbClr val="4442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Shape 21"/>
          <p:cNvSpPr/>
          <p:nvPr/>
        </p:nvSpPr>
        <p:spPr>
          <a:xfrm>
            <a:off x="7115760" y="5107320"/>
            <a:ext cx="398160" cy="39816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Text 22"/>
          <p:cNvSpPr/>
          <p:nvPr/>
        </p:nvSpPr>
        <p:spPr>
          <a:xfrm>
            <a:off x="7189920" y="5150160"/>
            <a:ext cx="24984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950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4</a:t>
            </a:r>
            <a:endParaRPr b="0" lang="en-US" sz="1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Text 23"/>
          <p:cNvSpPr/>
          <p:nvPr/>
        </p:nvSpPr>
        <p:spPr>
          <a:xfrm>
            <a:off x="8200800" y="5168160"/>
            <a:ext cx="20836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2010-lər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2" name="Text 24"/>
          <p:cNvSpPr/>
          <p:nvPr/>
        </p:nvSpPr>
        <p:spPr>
          <a:xfrm>
            <a:off x="8200800" y="5518440"/>
            <a:ext cx="568764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Dərin Öyrənmə</a:t>
            </a: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 — Neyron şəbəkələri və böyük data ilə inqilabi irəliləyiş əldə edildi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Shape 25"/>
          <p:cNvSpPr/>
          <p:nvPr/>
        </p:nvSpPr>
        <p:spPr>
          <a:xfrm>
            <a:off x="6607440" y="6183720"/>
            <a:ext cx="531000" cy="22680"/>
          </a:xfrm>
          <a:prstGeom prst="roundRect">
            <a:avLst>
              <a:gd name="adj" fmla="val 116237"/>
            </a:avLst>
          </a:prstGeom>
          <a:solidFill>
            <a:srgbClr val="44426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4" name="Shape 26"/>
          <p:cNvSpPr/>
          <p:nvPr/>
        </p:nvSpPr>
        <p:spPr>
          <a:xfrm>
            <a:off x="7115760" y="5996160"/>
            <a:ext cx="398160" cy="39816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5" name="Text 27"/>
          <p:cNvSpPr/>
          <p:nvPr/>
        </p:nvSpPr>
        <p:spPr>
          <a:xfrm>
            <a:off x="7189920" y="6039000"/>
            <a:ext cx="249840" cy="3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1950"/>
              </a:lnSpc>
              <a:tabLst>
                <a:tab algn="l" pos="0"/>
              </a:tabLst>
            </a:pPr>
            <a:r>
              <a:rPr b="1" lang="en-US" sz="19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5</a:t>
            </a:r>
            <a:endParaRPr b="0" lang="en-US" sz="1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Text 28"/>
          <p:cNvSpPr/>
          <p:nvPr/>
        </p:nvSpPr>
        <p:spPr>
          <a:xfrm>
            <a:off x="4345560" y="6057000"/>
            <a:ext cx="2083680" cy="2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049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2020-lər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Text 29"/>
          <p:cNvSpPr/>
          <p:nvPr/>
        </p:nvSpPr>
        <p:spPr>
          <a:xfrm>
            <a:off x="741240" y="6407280"/>
            <a:ext cx="5687640" cy="52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ts val="2049"/>
              </a:lnSpc>
              <a:tabLst>
                <a:tab algn="l" pos="0"/>
              </a:tabLst>
            </a:pPr>
            <a:r>
              <a:rPr b="1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Generativ SI</a:t>
            </a: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 — GPT, DALL-E və digər məzmun yaradan sistemlər geniş yayıldı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0"/>
          <p:cNvSpPr/>
          <p:nvPr/>
        </p:nvSpPr>
        <p:spPr>
          <a:xfrm>
            <a:off x="837720" y="755280"/>
            <a:ext cx="8763480" cy="61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850"/>
              </a:lnSpc>
              <a:tabLst>
                <a:tab algn="l" pos="0"/>
              </a:tabLst>
            </a:pPr>
            <a:r>
              <a:rPr b="1" lang="en-US" sz="38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Süni İntellektin Əsas İstiqamətləri</a:t>
            </a:r>
            <a:endParaRPr b="0" lang="en-US" sz="3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Text 1"/>
          <p:cNvSpPr/>
          <p:nvPr/>
        </p:nvSpPr>
        <p:spPr>
          <a:xfrm>
            <a:off x="837720" y="1790280"/>
            <a:ext cx="12954600" cy="66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Müasir süni intellekt dörd əsas istiqamət ətrafında inkişaf edir. Hər bir istiqamət xüsusi problemləri həll edir və müxtəlif texnologiyalardan istifadə edir.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0" name="Image 0" descr="preencoded.png"/>
          <p:cNvPicPr/>
          <p:nvPr/>
        </p:nvPicPr>
        <p:blipFill>
          <a:blip r:embed="rId1"/>
          <a:stretch/>
        </p:blipFill>
        <p:spPr>
          <a:xfrm>
            <a:off x="837720" y="2696040"/>
            <a:ext cx="1764000" cy="176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Text 2"/>
          <p:cNvSpPr/>
          <p:nvPr/>
        </p:nvSpPr>
        <p:spPr>
          <a:xfrm>
            <a:off x="837720" y="4722120"/>
            <a:ext cx="3042000" cy="61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Machine Learning (ML)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Text 3"/>
          <p:cNvSpPr/>
          <p:nvPr/>
        </p:nvSpPr>
        <p:spPr>
          <a:xfrm>
            <a:off x="837720" y="5463720"/>
            <a:ext cx="304200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Maşın öyrənməsi — sistemin məlumatlardan öyrənmə və proqnozlar vermə qabiliyyətidir. Algoritmlar nümunələri təhlil edərək gələcək davranışları və tendensiyaları müəyyən edir.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3" name="Image 1" descr="preencoded.png"/>
          <p:cNvPicPr/>
          <p:nvPr/>
        </p:nvPicPr>
        <p:blipFill>
          <a:blip r:embed="rId2"/>
          <a:stretch/>
        </p:blipFill>
        <p:spPr>
          <a:xfrm>
            <a:off x="4141800" y="2696040"/>
            <a:ext cx="1764000" cy="176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Text 4"/>
          <p:cNvSpPr/>
          <p:nvPr/>
        </p:nvSpPr>
        <p:spPr>
          <a:xfrm>
            <a:off x="4141800" y="4722120"/>
            <a:ext cx="3042000" cy="61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Natural Language Processing (NLP)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Text 5"/>
          <p:cNvSpPr/>
          <p:nvPr/>
        </p:nvSpPr>
        <p:spPr>
          <a:xfrm>
            <a:off x="4141800" y="5463720"/>
            <a:ext cx="304200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Təbii dilin emalı — maşınların insan dilini başa düşməsi, təhlil etməsi və cavab verməsidir. Tərcümə, mətn generasiyası və sentiment analizi əsas tətbiqlərdir.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6" name="Image 2" descr="preencoded.png"/>
          <p:cNvPicPr/>
          <p:nvPr/>
        </p:nvPicPr>
        <p:blipFill>
          <a:blip r:embed="rId3"/>
          <a:stretch/>
        </p:blipFill>
        <p:spPr>
          <a:xfrm>
            <a:off x="7445880" y="2696040"/>
            <a:ext cx="1764000" cy="176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Text 6"/>
          <p:cNvSpPr/>
          <p:nvPr/>
        </p:nvSpPr>
        <p:spPr>
          <a:xfrm>
            <a:off x="7445880" y="4722120"/>
            <a:ext cx="287316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Computer Vision (CV)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Text 7"/>
          <p:cNvSpPr/>
          <p:nvPr/>
        </p:nvSpPr>
        <p:spPr>
          <a:xfrm>
            <a:off x="7445880" y="5155920"/>
            <a:ext cx="304200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Kompüter görmə — maşınların şəkilləri və videoları təhlil edərək obyektləri tanıma qabiliyyətidir. Üz tanıma, tibbi diaqnostika və avtonomluq sahələrində istifadə olunur.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39" name="Image 3" descr="preencoded.png"/>
          <p:cNvPicPr/>
          <p:nvPr/>
        </p:nvPicPr>
        <p:blipFill>
          <a:blip r:embed="rId4"/>
          <a:stretch/>
        </p:blipFill>
        <p:spPr>
          <a:xfrm>
            <a:off x="10750320" y="2696040"/>
            <a:ext cx="1764000" cy="176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Text 8"/>
          <p:cNvSpPr/>
          <p:nvPr/>
        </p:nvSpPr>
        <p:spPr>
          <a:xfrm>
            <a:off x="10750320" y="4722120"/>
            <a:ext cx="2885760" cy="30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Generative AI (GenAI)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Text 9"/>
          <p:cNvSpPr/>
          <p:nvPr/>
        </p:nvSpPr>
        <p:spPr>
          <a:xfrm>
            <a:off x="10750320" y="5155920"/>
            <a:ext cx="3042000" cy="167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Generativ SI — yeni məzmun yaradan sistemlərdir. Mətn, şəkil, video, musiqi və kod generasiya edir. ChatGPT və DALL-E bu kateqoriyaya daxildir.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 0"/>
          <p:cNvSpPr/>
          <p:nvPr/>
        </p:nvSpPr>
        <p:spPr>
          <a:xfrm>
            <a:off x="832680" y="531360"/>
            <a:ext cx="9958320" cy="51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Avtomatlaşdırmadan İntellektuallaşdırmaya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Shape 1"/>
          <p:cNvSpPr/>
          <p:nvPr/>
        </p:nvSpPr>
        <p:spPr>
          <a:xfrm>
            <a:off x="707040" y="1263600"/>
            <a:ext cx="6520320" cy="2419920"/>
          </a:xfrm>
          <a:prstGeom prst="roundRect">
            <a:avLst>
              <a:gd name="adj" fmla="val 1083"/>
            </a:avLst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4" name="Text 2"/>
          <p:cNvSpPr/>
          <p:nvPr/>
        </p:nvSpPr>
        <p:spPr>
          <a:xfrm>
            <a:off x="881640" y="1409040"/>
            <a:ext cx="205452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000000"/>
                </a:solidFill>
                <a:uFillTx/>
                <a:latin typeface="Syne Bold"/>
                <a:ea typeface="Syne Bold"/>
              </a:rPr>
              <a:t>Avtomatlaşdırma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Text 3"/>
          <p:cNvSpPr/>
          <p:nvPr/>
        </p:nvSpPr>
        <p:spPr>
          <a:xfrm>
            <a:off x="881640" y="1811520"/>
            <a:ext cx="617112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Avtomatlaşdırma əvvəlcədən müəyyən edilmiş qaydaların və prosedurların dəqiq təkrarıdır. Sistem yalnız proqramlaşdırılmış tapşırıqları yerinə yetirir.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Text 4"/>
          <p:cNvSpPr/>
          <p:nvPr/>
        </p:nvSpPr>
        <p:spPr>
          <a:xfrm>
            <a:off x="881640" y="2455200"/>
            <a:ext cx="6171120" cy="11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001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3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Sabit alqoritmlər və qaydalar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>
              <a:lnSpc>
                <a:spcPts val="2001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3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Dəyişiklik tələb etmir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>
              <a:lnSpc>
                <a:spcPts val="2001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3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Təkrarlanan proseslər üçün ideal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>
              <a:lnSpc>
                <a:spcPts val="2001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350" strike="noStrike" u="none">
                <a:solidFill>
                  <a:srgbClr val="000000"/>
                </a:solidFill>
                <a:uFillTx/>
                <a:latin typeface="arial"/>
                <a:ea typeface="arial"/>
              </a:rPr>
              <a:t>İnsan müdaxiləsi minimal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Text 5"/>
          <p:cNvSpPr/>
          <p:nvPr/>
        </p:nvSpPr>
        <p:spPr>
          <a:xfrm>
            <a:off x="7535880" y="1409040"/>
            <a:ext cx="2241000" cy="25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1" lang="en-US" sz="160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İntellektuallaşdırma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Text 6"/>
          <p:cNvSpPr/>
          <p:nvPr/>
        </p:nvSpPr>
        <p:spPr>
          <a:xfrm>
            <a:off x="7535880" y="1811520"/>
            <a:ext cx="62690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İntellektuallaşdırma sistemin açıq təlimat olmadan yeni şərtlərə uyğunlaşma və öyrənmə qabiliyyətidir. Dinamik problemləri həll edir.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Text 7"/>
          <p:cNvSpPr/>
          <p:nvPr/>
        </p:nvSpPr>
        <p:spPr>
          <a:xfrm>
            <a:off x="7535880" y="2455200"/>
            <a:ext cx="6269040" cy="117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2001"/>
              </a:lnSpc>
              <a:buClr>
                <a:srgbClr val="d9e1ff"/>
              </a:buClr>
              <a:buFont typeface="Symbol" charset="2"/>
              <a:buChar char=""/>
            </a:pP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Adaptiv öyrənmə mexanizmləri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>
              <a:lnSpc>
                <a:spcPts val="2001"/>
              </a:lnSpc>
              <a:buClr>
                <a:srgbClr val="d9e1ff"/>
              </a:buClr>
              <a:buFont typeface="Symbol" charset="2"/>
              <a:buChar char=""/>
            </a:pP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Yeni situasiyalara cavab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>
              <a:lnSpc>
                <a:spcPts val="2001"/>
              </a:lnSpc>
              <a:buClr>
                <a:srgbClr val="d9e1ff"/>
              </a:buClr>
              <a:buFont typeface="Symbol" charset="2"/>
              <a:buChar char=""/>
            </a:pP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Konteksti anlama bacarığı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43080" indent="-343080">
              <a:lnSpc>
                <a:spcPts val="2001"/>
              </a:lnSpc>
              <a:buClr>
                <a:srgbClr val="d9e1ff"/>
              </a:buClr>
              <a:buFont typeface="Symbol" charset="2"/>
              <a:buChar char=""/>
            </a:pP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Davamlı təkmilləşmə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0" name="Image 0" descr="preencoded.png"/>
          <p:cNvPicPr/>
          <p:nvPr/>
        </p:nvPicPr>
        <p:blipFill>
          <a:blip r:embed="rId1"/>
          <a:stretch/>
        </p:blipFill>
        <p:spPr>
          <a:xfrm>
            <a:off x="832680" y="3847680"/>
            <a:ext cx="12964320" cy="3430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1" name="Text 8"/>
          <p:cNvSpPr/>
          <p:nvPr/>
        </p:nvSpPr>
        <p:spPr>
          <a:xfrm>
            <a:off x="1832760" y="5007600"/>
            <a:ext cx="19594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Qaydə əsaslı</a:t>
            </a:r>
            <a:endParaRPr b="0" lang="en-US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Text 9"/>
          <p:cNvSpPr/>
          <p:nvPr/>
        </p:nvSpPr>
        <p:spPr>
          <a:xfrm>
            <a:off x="1832760" y="5437440"/>
            <a:ext cx="195948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0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Sabit qərarlar və dəqiq prosedurlar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Text 10"/>
          <p:cNvSpPr/>
          <p:nvPr/>
        </p:nvSpPr>
        <p:spPr>
          <a:xfrm>
            <a:off x="4078440" y="4843440"/>
            <a:ext cx="195948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Avtomatlaşdırma</a:t>
            </a:r>
            <a:endParaRPr b="0" lang="en-US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Text 11"/>
          <p:cNvSpPr/>
          <p:nvPr/>
        </p:nvSpPr>
        <p:spPr>
          <a:xfrm>
            <a:off x="4078440" y="5603400"/>
            <a:ext cx="195948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0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Proqramlaşdırılmış tapşırıqların təkrarı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Text 12"/>
          <p:cNvSpPr/>
          <p:nvPr/>
        </p:nvSpPr>
        <p:spPr>
          <a:xfrm>
            <a:off x="6324480" y="5007600"/>
            <a:ext cx="1959480" cy="32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Optimizasiya</a:t>
            </a:r>
            <a:endParaRPr b="0" lang="en-US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Text 13"/>
          <p:cNvSpPr/>
          <p:nvPr/>
        </p:nvSpPr>
        <p:spPr>
          <a:xfrm>
            <a:off x="6324480" y="5437440"/>
            <a:ext cx="195948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0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Performans və axın təkmilləşdirmə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7" name="Text 14"/>
          <p:cNvSpPr/>
          <p:nvPr/>
        </p:nvSpPr>
        <p:spPr>
          <a:xfrm>
            <a:off x="8570160" y="4843440"/>
            <a:ext cx="195948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Öyrənən Sistem</a:t>
            </a:r>
            <a:endParaRPr b="0" lang="en-US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Text 15"/>
          <p:cNvSpPr/>
          <p:nvPr/>
        </p:nvSpPr>
        <p:spPr>
          <a:xfrm>
            <a:off x="8570160" y="5603400"/>
            <a:ext cx="195948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0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Adaptiv modellər və geribildirim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Text 16"/>
          <p:cNvSpPr/>
          <p:nvPr/>
        </p:nvSpPr>
        <p:spPr>
          <a:xfrm>
            <a:off x="10828080" y="5007600"/>
            <a:ext cx="1959480" cy="65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İntellektuallaşdırma</a:t>
            </a:r>
            <a:endParaRPr b="0" lang="en-US" sz="2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Text 17"/>
          <p:cNvSpPr/>
          <p:nvPr/>
        </p:nvSpPr>
        <p:spPr>
          <a:xfrm>
            <a:off x="10828080" y="5767560"/>
            <a:ext cx="1959480" cy="5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ts val="2001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Kontextual qərarlar və öyrənmə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Text 18"/>
          <p:cNvSpPr/>
          <p:nvPr/>
        </p:nvSpPr>
        <p:spPr>
          <a:xfrm>
            <a:off x="832680" y="7441920"/>
            <a:ext cx="12964320" cy="2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Avtomatlaşdırma effektivliyi artırır, intellektuallaşdırma isə strateji dəyər yaradır və innovasiyaya aparır.</a:t>
            </a:r>
            <a:endParaRPr b="0" lang="en-US" sz="13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Shape 0"/>
          <p:cNvSpPr/>
          <p:nvPr/>
        </p:nvSpPr>
        <p:spPr>
          <a:xfrm>
            <a:off x="627840" y="1053360"/>
            <a:ext cx="1130040" cy="269280"/>
          </a:xfrm>
          <a:prstGeom prst="roundRect">
            <a:avLst>
              <a:gd name="adj" fmla="val 6982"/>
            </a:avLst>
          </a:prstGeom>
          <a:solidFill>
            <a:srgbClr val="0f00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4" name="Image 1" descr="preencoded.png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22160" y="1125720"/>
            <a:ext cx="125280" cy="125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5" name="Text 1"/>
          <p:cNvSpPr/>
          <p:nvPr/>
        </p:nvSpPr>
        <p:spPr>
          <a:xfrm>
            <a:off x="910440" y="1100520"/>
            <a:ext cx="753480" cy="17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349"/>
              </a:lnSpc>
              <a:tabLst>
                <a:tab algn="l" pos="0"/>
              </a:tabLst>
            </a:pPr>
            <a:r>
              <a:rPr b="0" lang="en-US" sz="9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İDARƏETMƏ</a:t>
            </a:r>
            <a:endParaRPr b="0" lang="en-US" sz="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Text 2"/>
          <p:cNvSpPr/>
          <p:nvPr/>
        </p:nvSpPr>
        <p:spPr>
          <a:xfrm>
            <a:off x="627840" y="1370160"/>
            <a:ext cx="7106040" cy="46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600"/>
              </a:lnSpc>
              <a:tabLst>
                <a:tab algn="l" pos="0"/>
              </a:tabLst>
            </a:pPr>
            <a:r>
              <a:rPr b="1" lang="en-US" sz="290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İdarəetmə Proseslərində Sİ-nin Rolu</a:t>
            </a:r>
            <a:endParaRPr b="0" lang="en-US" sz="2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Text 3"/>
          <p:cNvSpPr/>
          <p:nvPr/>
        </p:nvSpPr>
        <p:spPr>
          <a:xfrm>
            <a:off x="627840" y="2008440"/>
            <a:ext cx="788760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Süni intellekt müasir menecmentdə transformativ rol oynayır. O, idarəetmə qərarlarının keyfiyyətini yüksəldir, prosesləri sürətləndirir və yeni imkanlar açır.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Shape 4"/>
          <p:cNvSpPr/>
          <p:nvPr/>
        </p:nvSpPr>
        <p:spPr>
          <a:xfrm>
            <a:off x="627840" y="2580120"/>
            <a:ext cx="7887600" cy="1100160"/>
          </a:xfrm>
          <a:prstGeom prst="roundRect">
            <a:avLst>
              <a:gd name="adj" fmla="val 2140"/>
            </a:avLst>
          </a:prstGeom>
          <a:solidFill>
            <a:srgbClr val="0c0a33"/>
          </a:solidFill>
          <a:ln w="22860">
            <a:solidFill>
              <a:srgbClr val="44426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9" name="Shape 5"/>
          <p:cNvSpPr/>
          <p:nvPr/>
        </p:nvSpPr>
        <p:spPr>
          <a:xfrm>
            <a:off x="650880" y="2603160"/>
            <a:ext cx="627480" cy="1054440"/>
          </a:xfrm>
          <a:prstGeom prst="rect">
            <a:avLst/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0" name="Text 6"/>
          <p:cNvSpPr/>
          <p:nvPr/>
        </p:nvSpPr>
        <p:spPr>
          <a:xfrm>
            <a:off x="847080" y="2983320"/>
            <a:ext cx="23508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1</a:t>
            </a:r>
            <a:endParaRPr b="0" lang="en-US" sz="1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Text 7"/>
          <p:cNvSpPr/>
          <p:nvPr/>
        </p:nvSpPr>
        <p:spPr>
          <a:xfrm>
            <a:off x="1396440" y="2760120"/>
            <a:ext cx="247788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Qərarların Dəstəklənməsi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Text 8"/>
          <p:cNvSpPr/>
          <p:nvPr/>
        </p:nvSpPr>
        <p:spPr>
          <a:xfrm>
            <a:off x="1396440" y="3061080"/>
            <a:ext cx="693972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SI böyük həcmli məlumatları təhlil edərək menecerlərə dəqiq və sürətli qərar qəbul etmək üçün tövsiyələr verir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Shape 9"/>
          <p:cNvSpPr/>
          <p:nvPr/>
        </p:nvSpPr>
        <p:spPr>
          <a:xfrm>
            <a:off x="627840" y="3798360"/>
            <a:ext cx="7887600" cy="1100160"/>
          </a:xfrm>
          <a:prstGeom prst="roundRect">
            <a:avLst>
              <a:gd name="adj" fmla="val 2140"/>
            </a:avLst>
          </a:prstGeom>
          <a:solidFill>
            <a:srgbClr val="0c0a33"/>
          </a:solidFill>
          <a:ln w="22860">
            <a:solidFill>
              <a:srgbClr val="44426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4" name="Shape 10"/>
          <p:cNvSpPr/>
          <p:nvPr/>
        </p:nvSpPr>
        <p:spPr>
          <a:xfrm>
            <a:off x="650880" y="3821040"/>
            <a:ext cx="627480" cy="1054440"/>
          </a:xfrm>
          <a:prstGeom prst="rect">
            <a:avLst/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5" name="Text 11"/>
          <p:cNvSpPr/>
          <p:nvPr/>
        </p:nvSpPr>
        <p:spPr>
          <a:xfrm>
            <a:off x="847080" y="4201200"/>
            <a:ext cx="23508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2</a:t>
            </a:r>
            <a:endParaRPr b="0" lang="en-US" sz="1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6" name="Text 12"/>
          <p:cNvSpPr/>
          <p:nvPr/>
        </p:nvSpPr>
        <p:spPr>
          <a:xfrm>
            <a:off x="1396440" y="3978000"/>
            <a:ext cx="184644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Proqnozlaşdırma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7" name="Text 13"/>
          <p:cNvSpPr/>
          <p:nvPr/>
        </p:nvSpPr>
        <p:spPr>
          <a:xfrm>
            <a:off x="1396440" y="4279320"/>
            <a:ext cx="693972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Tarixi məlumatlara əsaslanaraq gələcək tendensiyaları, tələbatı və riskləri yüksək dəqiqliklə proqnozlaşdırır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Shape 14"/>
          <p:cNvSpPr/>
          <p:nvPr/>
        </p:nvSpPr>
        <p:spPr>
          <a:xfrm>
            <a:off x="627840" y="5016240"/>
            <a:ext cx="7887600" cy="1100160"/>
          </a:xfrm>
          <a:prstGeom prst="roundRect">
            <a:avLst>
              <a:gd name="adj" fmla="val 2140"/>
            </a:avLst>
          </a:prstGeom>
          <a:solidFill>
            <a:srgbClr val="0c0a33"/>
          </a:solidFill>
          <a:ln w="22860">
            <a:solidFill>
              <a:srgbClr val="44426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9" name="Shape 15"/>
          <p:cNvSpPr/>
          <p:nvPr/>
        </p:nvSpPr>
        <p:spPr>
          <a:xfrm>
            <a:off x="650880" y="5038920"/>
            <a:ext cx="627480" cy="1054440"/>
          </a:xfrm>
          <a:prstGeom prst="rect">
            <a:avLst/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Text 16"/>
          <p:cNvSpPr/>
          <p:nvPr/>
        </p:nvSpPr>
        <p:spPr>
          <a:xfrm>
            <a:off x="847080" y="5419080"/>
            <a:ext cx="23508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3</a:t>
            </a:r>
            <a:endParaRPr b="0" lang="en-US" sz="1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Text 17"/>
          <p:cNvSpPr/>
          <p:nvPr/>
        </p:nvSpPr>
        <p:spPr>
          <a:xfrm>
            <a:off x="1396440" y="5195880"/>
            <a:ext cx="184644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Fərdiləşdirmə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Text 18"/>
          <p:cNvSpPr/>
          <p:nvPr/>
        </p:nvSpPr>
        <p:spPr>
          <a:xfrm>
            <a:off x="1396440" y="5497200"/>
            <a:ext cx="6939720" cy="43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Müştəri davranışını öyrənərək şəxsi təkliflər və strategiyalar hazırlayır, müştəri məmnuniyyətini artırır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Shape 19"/>
          <p:cNvSpPr/>
          <p:nvPr/>
        </p:nvSpPr>
        <p:spPr>
          <a:xfrm>
            <a:off x="627840" y="6234120"/>
            <a:ext cx="7887600" cy="941400"/>
          </a:xfrm>
          <a:prstGeom prst="roundRect">
            <a:avLst>
              <a:gd name="adj" fmla="val 2500"/>
            </a:avLst>
          </a:prstGeom>
          <a:solidFill>
            <a:srgbClr val="0c0a33"/>
          </a:solidFill>
          <a:ln w="22860">
            <a:solidFill>
              <a:srgbClr val="44426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4" name="Shape 20"/>
          <p:cNvSpPr/>
          <p:nvPr/>
        </p:nvSpPr>
        <p:spPr>
          <a:xfrm>
            <a:off x="650880" y="6257160"/>
            <a:ext cx="627480" cy="895680"/>
          </a:xfrm>
          <a:prstGeom prst="rect">
            <a:avLst/>
          </a:prstGeom>
          <a:solidFill>
            <a:srgbClr val="2b295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5" name="Text 21"/>
          <p:cNvSpPr/>
          <p:nvPr/>
        </p:nvSpPr>
        <p:spPr>
          <a:xfrm>
            <a:off x="847080" y="6558120"/>
            <a:ext cx="235080" cy="29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1" lang="en-US" sz="18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4</a:t>
            </a:r>
            <a:endParaRPr b="0" lang="en-US" sz="1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Text 22"/>
          <p:cNvSpPr/>
          <p:nvPr/>
        </p:nvSpPr>
        <p:spPr>
          <a:xfrm>
            <a:off x="1396440" y="6414120"/>
            <a:ext cx="1846440" cy="2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Optimallaşdırma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Text 23"/>
          <p:cNvSpPr/>
          <p:nvPr/>
        </p:nvSpPr>
        <p:spPr>
          <a:xfrm>
            <a:off x="1396440" y="6715080"/>
            <a:ext cx="6939720" cy="2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Resursların, vaxtın və büdcənin ən səmərəli istifadəsini təmin edərək xərcləri azaldır və gəliri artırır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 0"/>
          <p:cNvSpPr/>
          <p:nvPr/>
        </p:nvSpPr>
        <p:spPr>
          <a:xfrm>
            <a:off x="754200" y="1100880"/>
            <a:ext cx="11082960" cy="55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351"/>
              </a:lnSpc>
              <a:tabLst>
                <a:tab algn="l" pos="0"/>
              </a:tabLst>
            </a:pPr>
            <a:r>
              <a:rPr b="1" lang="en-US" sz="34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İdarəetmədə Sİ İstifadəsinə Praktik Nümunələr</a:t>
            </a:r>
            <a:endParaRPr b="0" lang="en-US" sz="3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Text 1"/>
          <p:cNvSpPr/>
          <p:nvPr/>
        </p:nvSpPr>
        <p:spPr>
          <a:xfrm>
            <a:off x="754200" y="1994400"/>
            <a:ext cx="1312200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Real biznes ssenariləri süni intellektin idarəetmədə necə praktik dəyər yaratdığını göstərir. Bu nümunələr müxtəlif sektorlarda SI tətbiqlərinin effektivliyini nümayiş etdirir.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0" name="Image 0" descr="preencoded.png"/>
          <p:cNvPicPr/>
          <p:nvPr/>
        </p:nvPicPr>
        <p:blipFill>
          <a:blip r:embed="rId1"/>
          <a:stretch/>
        </p:blipFill>
        <p:spPr>
          <a:xfrm>
            <a:off x="754200" y="2757960"/>
            <a:ext cx="1123200" cy="69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1" name="Text 2"/>
          <p:cNvSpPr/>
          <p:nvPr/>
        </p:nvSpPr>
        <p:spPr>
          <a:xfrm>
            <a:off x="2089800" y="2757960"/>
            <a:ext cx="1785240" cy="83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Retail: Tələbatın Proqnozu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Text 3"/>
          <p:cNvSpPr/>
          <p:nvPr/>
        </p:nvSpPr>
        <p:spPr>
          <a:xfrm>
            <a:off x="2089800" y="3691440"/>
            <a:ext cx="178524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SI alqoritmləri mövsümi tendensiyaları, hava şəraitini və keçmiş satış məlumatlarını təhlil edərək dəqiq inventar proqnozları verir. Bu, artıq stokları azaldır və məhsul çatışmazlığının qarşısını alır.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3" name="Image 1" descr="preencoded.png"/>
          <p:cNvPicPr/>
          <p:nvPr/>
        </p:nvPicPr>
        <p:blipFill>
          <a:blip r:embed="rId2"/>
          <a:stretch/>
        </p:blipFill>
        <p:spPr>
          <a:xfrm>
            <a:off x="4087440" y="2757960"/>
            <a:ext cx="1123200" cy="69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4" name="Text 4"/>
          <p:cNvSpPr/>
          <p:nvPr/>
        </p:nvSpPr>
        <p:spPr>
          <a:xfrm>
            <a:off x="5423400" y="2757960"/>
            <a:ext cx="1785600" cy="55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Maliyyə: Kredit Riskləri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5" name="Text 5"/>
          <p:cNvSpPr/>
          <p:nvPr/>
        </p:nvSpPr>
        <p:spPr>
          <a:xfrm>
            <a:off x="5423400" y="3414240"/>
            <a:ext cx="1785600" cy="31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Banklar SI istifadə edərək müştərilərin kredit tarixini, maliyyə davranışını və makroiqtisadi göstəriciləri real vaxtda təhlil edir. Bu, kredit qərarları sürətləndirir və riskləri minimuma endirir.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6" name="Image 2" descr="preencoded.png"/>
          <p:cNvPicPr/>
          <p:nvPr/>
        </p:nvPicPr>
        <p:blipFill>
          <a:blip r:embed="rId3"/>
          <a:stretch/>
        </p:blipFill>
        <p:spPr>
          <a:xfrm>
            <a:off x="7421040" y="2757960"/>
            <a:ext cx="1123200" cy="69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Text 6"/>
          <p:cNvSpPr/>
          <p:nvPr/>
        </p:nvSpPr>
        <p:spPr>
          <a:xfrm>
            <a:off x="8757000" y="2757960"/>
            <a:ext cx="1785600" cy="110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Logistika: Marşrut Optimallaşdırması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Text 7"/>
          <p:cNvSpPr/>
          <p:nvPr/>
        </p:nvSpPr>
        <p:spPr>
          <a:xfrm>
            <a:off x="8757000" y="3968640"/>
            <a:ext cx="1785600" cy="31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SI sistemləri trafik, hava, yanacaq qiymətləri və çatdırılma vaxtlarını nəzərə alaraq ən optimal marşrutları hesablayır. Nəticədə yanacaq xərcləri 15-20% azalır və çatdırılma vaxtı yaxşılaşır.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9" name="Image 3" descr="preencoded.png"/>
          <p:cNvPicPr/>
          <p:nvPr/>
        </p:nvPicPr>
        <p:blipFill>
          <a:blip r:embed="rId4"/>
          <a:stretch/>
        </p:blipFill>
        <p:spPr>
          <a:xfrm>
            <a:off x="10754640" y="2757960"/>
            <a:ext cx="1123200" cy="69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0" name="Text 8"/>
          <p:cNvSpPr/>
          <p:nvPr/>
        </p:nvSpPr>
        <p:spPr>
          <a:xfrm>
            <a:off x="12090600" y="2757960"/>
            <a:ext cx="1785600" cy="55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1" lang="en-US" sz="170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HR: İşçilərin Saxlanması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Text 9"/>
          <p:cNvSpPr/>
          <p:nvPr/>
        </p:nvSpPr>
        <p:spPr>
          <a:xfrm>
            <a:off x="12090600" y="3414240"/>
            <a:ext cx="1785600" cy="34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51"/>
              </a:lnSpc>
              <a:tabLst>
                <a:tab algn="l" pos="0"/>
              </a:tabLst>
            </a:pPr>
            <a:r>
              <a:rPr b="0" lang="en-US" sz="14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İnsan resursları departamentləri SI ilə işçi məmnuniyyətini, performans göstəricilərini və kommunikasiya nümunələrini təhlil edərək işdən ayrılma riskini proqnozlaşdırır və vaxtında müdaxilə edir.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3" name="Text 0"/>
          <p:cNvSpPr/>
          <p:nvPr/>
        </p:nvSpPr>
        <p:spPr>
          <a:xfrm>
            <a:off x="6127200" y="1472400"/>
            <a:ext cx="4969440" cy="47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699"/>
              </a:lnSpc>
              <a:tabLst>
                <a:tab algn="l" pos="0"/>
              </a:tabLst>
            </a:pPr>
            <a:r>
              <a:rPr b="1" lang="en-US" sz="29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Məhdudiyyətlər və Miflər</a:t>
            </a:r>
            <a:endParaRPr b="0" lang="en-US" sz="29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4" name="Text 1"/>
          <p:cNvSpPr/>
          <p:nvPr/>
        </p:nvSpPr>
        <p:spPr>
          <a:xfrm>
            <a:off x="6127200" y="2250000"/>
            <a:ext cx="251712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Geniş Yayılmış Miflər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5" name="Shape 2"/>
          <p:cNvSpPr/>
          <p:nvPr/>
        </p:nvSpPr>
        <p:spPr>
          <a:xfrm>
            <a:off x="6127200" y="2670480"/>
            <a:ext cx="3570480" cy="978480"/>
          </a:xfrm>
          <a:prstGeom prst="roundRect">
            <a:avLst>
              <a:gd name="adj" fmla="val 2455"/>
            </a:avLst>
          </a:prstGeom>
          <a:solidFill>
            <a:srgbClr val="0c0a33"/>
          </a:solidFill>
          <a:ln w="22860">
            <a:solidFill>
              <a:srgbClr val="44426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06" name="Image 1" descr="preencoded.png"/>
          <p:cNvPicPr/>
          <p:nvPr/>
        </p:nvPicPr>
        <p:blipFill>
          <a:blip r:embed="rId2"/>
          <a:stretch/>
        </p:blipFill>
        <p:spPr>
          <a:xfrm>
            <a:off x="6054120" y="2597400"/>
            <a:ext cx="191880" cy="19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7" name="Image 2" descr="preencoded.png"/>
          <p:cNvPicPr/>
          <p:nvPr/>
        </p:nvPicPr>
        <p:blipFill>
          <a:blip r:embed="rId3"/>
          <a:stretch/>
        </p:blipFill>
        <p:spPr>
          <a:xfrm>
            <a:off x="9578880" y="3530160"/>
            <a:ext cx="191880" cy="191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8" name="Text 3"/>
          <p:cNvSpPr/>
          <p:nvPr/>
        </p:nvSpPr>
        <p:spPr>
          <a:xfrm>
            <a:off x="6390360" y="2933640"/>
            <a:ext cx="30441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"SI həqiqi şüura malikdir və insanlar kimi düşünür"</a:t>
            </a:r>
            <a:endParaRPr b="0" lang="en-US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9" name="Shape 4"/>
          <p:cNvSpPr/>
          <p:nvPr/>
        </p:nvSpPr>
        <p:spPr>
          <a:xfrm>
            <a:off x="6127200" y="3771720"/>
            <a:ext cx="3570480" cy="978480"/>
          </a:xfrm>
          <a:prstGeom prst="roundRect">
            <a:avLst>
              <a:gd name="adj" fmla="val 2455"/>
            </a:avLst>
          </a:prstGeom>
          <a:solidFill>
            <a:srgbClr val="0c0a33"/>
          </a:solidFill>
          <a:ln w="22860">
            <a:solidFill>
              <a:srgbClr val="44426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0" name="Image 3" descr="preencoded.png"/>
          <p:cNvPicPr/>
          <p:nvPr/>
        </p:nvPicPr>
        <p:blipFill>
          <a:blip r:embed="rId4"/>
          <a:stretch/>
        </p:blipFill>
        <p:spPr>
          <a:xfrm>
            <a:off x="6054120" y="3698280"/>
            <a:ext cx="191880" cy="19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1" name="Image 4" descr="preencoded.png"/>
          <p:cNvPicPr/>
          <p:nvPr/>
        </p:nvPicPr>
        <p:blipFill>
          <a:blip r:embed="rId5"/>
          <a:stretch/>
        </p:blipFill>
        <p:spPr>
          <a:xfrm>
            <a:off x="9578880" y="4631400"/>
            <a:ext cx="191880" cy="191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2" name="Text 5"/>
          <p:cNvSpPr/>
          <p:nvPr/>
        </p:nvSpPr>
        <p:spPr>
          <a:xfrm>
            <a:off x="6390360" y="4034880"/>
            <a:ext cx="30441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"SI tezliklə bütün menecerləri əvəz edəcək"</a:t>
            </a:r>
            <a:endParaRPr b="0" lang="en-US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Shape 6"/>
          <p:cNvSpPr/>
          <p:nvPr/>
        </p:nvSpPr>
        <p:spPr>
          <a:xfrm>
            <a:off x="6127200" y="4872960"/>
            <a:ext cx="3570480" cy="978480"/>
          </a:xfrm>
          <a:prstGeom prst="roundRect">
            <a:avLst>
              <a:gd name="adj" fmla="val 2455"/>
            </a:avLst>
          </a:prstGeom>
          <a:solidFill>
            <a:srgbClr val="0c0a33"/>
          </a:solidFill>
          <a:ln w="22860">
            <a:solidFill>
              <a:srgbClr val="44426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14" name="Image 5" descr="preencoded.png"/>
          <p:cNvPicPr/>
          <p:nvPr/>
        </p:nvPicPr>
        <p:blipFill>
          <a:blip r:embed="rId6"/>
          <a:stretch/>
        </p:blipFill>
        <p:spPr>
          <a:xfrm>
            <a:off x="6054120" y="4799520"/>
            <a:ext cx="191880" cy="19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Image 6" descr="preencoded.png"/>
          <p:cNvPicPr/>
          <p:nvPr/>
        </p:nvPicPr>
        <p:blipFill>
          <a:blip r:embed="rId7"/>
          <a:stretch/>
        </p:blipFill>
        <p:spPr>
          <a:xfrm>
            <a:off x="9578880" y="5732640"/>
            <a:ext cx="191880" cy="191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6" name="Text 7"/>
          <p:cNvSpPr/>
          <p:nvPr/>
        </p:nvSpPr>
        <p:spPr>
          <a:xfrm>
            <a:off x="6390360" y="5136120"/>
            <a:ext cx="30441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"SI-ə məlumat versəniz, o hər şeyi avtomatik həll edər"</a:t>
            </a:r>
            <a:endParaRPr b="0" lang="en-US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Text 8"/>
          <p:cNvSpPr/>
          <p:nvPr/>
        </p:nvSpPr>
        <p:spPr>
          <a:xfrm>
            <a:off x="10096200" y="2250000"/>
            <a:ext cx="2261520" cy="2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00"/>
              </a:lnSpc>
              <a:tabLst>
                <a:tab algn="l" pos="0"/>
              </a:tabLst>
            </a:pPr>
            <a:r>
              <a:rPr b="1" lang="en-US" sz="1750" strike="noStrike" u="none">
                <a:solidFill>
                  <a:srgbClr val="ffffff"/>
                </a:solidFill>
                <a:uFillTx/>
                <a:latin typeface="Syne Bold"/>
                <a:ea typeface="Syne Bold"/>
              </a:rPr>
              <a:t>Reallıq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Text 9"/>
          <p:cNvSpPr/>
          <p:nvPr/>
        </p:nvSpPr>
        <p:spPr>
          <a:xfrm>
            <a:off x="10096200" y="2655360"/>
            <a:ext cx="3900600" cy="67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Süni intellekt güclü bir alətdir, lakin o, insan nəzarəti, keyfiyyətli məlumat və düzgün interpretasiya tələb edir. SI şüur və ya əsl düşüncə qabiliyyətinə malik deyil.</a:t>
            </a:r>
            <a:endParaRPr b="0" lang="en-US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Shape 10"/>
          <p:cNvSpPr/>
          <p:nvPr/>
        </p:nvSpPr>
        <p:spPr>
          <a:xfrm>
            <a:off x="10073520" y="3448800"/>
            <a:ext cx="45360" cy="1082160"/>
          </a:xfrm>
          <a:prstGeom prst="rect">
            <a:avLst/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0" name="Text 11"/>
          <p:cNvSpPr/>
          <p:nvPr/>
        </p:nvSpPr>
        <p:spPr>
          <a:xfrm>
            <a:off x="10302120" y="3471480"/>
            <a:ext cx="1884240" cy="23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Məlumat Asılılığı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Text 12"/>
          <p:cNvSpPr/>
          <p:nvPr/>
        </p:nvSpPr>
        <p:spPr>
          <a:xfrm>
            <a:off x="10302120" y="3829680"/>
            <a:ext cx="3694680" cy="67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SI yalnız ona verilən məlumatlar qədər yaxşıdır. Keyfiyyətsiz və ya qərəzli məlumat səhv nəticələrə gətirib çıxarır</a:t>
            </a:r>
            <a:endParaRPr b="0" lang="en-US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2" name="Shape 13"/>
          <p:cNvSpPr/>
          <p:nvPr/>
        </p:nvSpPr>
        <p:spPr>
          <a:xfrm>
            <a:off x="10073520" y="4730400"/>
            <a:ext cx="45360" cy="855720"/>
          </a:xfrm>
          <a:prstGeom prst="rect">
            <a:avLst/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3" name="Text 14"/>
          <p:cNvSpPr/>
          <p:nvPr/>
        </p:nvSpPr>
        <p:spPr>
          <a:xfrm>
            <a:off x="10302120" y="4753440"/>
            <a:ext cx="1884240" cy="23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İnsan Nəzarəti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Text 15"/>
          <p:cNvSpPr/>
          <p:nvPr/>
        </p:nvSpPr>
        <p:spPr>
          <a:xfrm>
            <a:off x="10302120" y="5111280"/>
            <a:ext cx="369468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Strateji qərarlar, etik mülahizələr və kreativ düşüncə hələ də insan idarəçiliyini tələb edir</a:t>
            </a:r>
            <a:endParaRPr b="0" lang="en-US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Shape 16"/>
          <p:cNvSpPr/>
          <p:nvPr/>
        </p:nvSpPr>
        <p:spPr>
          <a:xfrm>
            <a:off x="10073520" y="5785920"/>
            <a:ext cx="45360" cy="855720"/>
          </a:xfrm>
          <a:prstGeom prst="rect">
            <a:avLst/>
          </a:prstGeom>
          <a:solidFill>
            <a:srgbClr val="8061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6" name="Text 17"/>
          <p:cNvSpPr/>
          <p:nvPr/>
        </p:nvSpPr>
        <p:spPr>
          <a:xfrm>
            <a:off x="10302120" y="5808960"/>
            <a:ext cx="1884240" cy="23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51"/>
              </a:lnSpc>
              <a:tabLst>
                <a:tab algn="l" pos="0"/>
              </a:tabLst>
            </a:pPr>
            <a:r>
              <a:rPr b="1" lang="en-US" sz="1450" strike="noStrike" u="none">
                <a:solidFill>
                  <a:srgbClr val="d9e1ff"/>
                </a:solidFill>
                <a:uFillTx/>
                <a:latin typeface="Syne Bold"/>
                <a:ea typeface="Syne Bold"/>
              </a:rPr>
              <a:t>Kontekst Anlayışı</a:t>
            </a:r>
            <a:endParaRPr b="0" lang="en-US" sz="1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7" name="Text 18"/>
          <p:cNvSpPr/>
          <p:nvPr/>
        </p:nvSpPr>
        <p:spPr>
          <a:xfrm>
            <a:off x="10302120" y="6166800"/>
            <a:ext cx="369468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d9e1ff"/>
                </a:solidFill>
                <a:uFillTx/>
                <a:latin typeface="arial"/>
                <a:ea typeface="arial"/>
              </a:rPr>
              <a:t>SI mürəkkəb sosial və emosional kontekstləri tam başa düşməkdə məhdud qalır</a:t>
            </a:r>
            <a:endParaRPr b="0" lang="en-US" sz="1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LibreOffice/24.8.7.2$Linux_X86_64 LibreOffice_project/480$Build-2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2026-02-14T12:59:17Z</dcterms:created>
  <dc:creator/>
  <dc:description/>
  <dc:language>en-US</dc:language>
  <cp:lastModifiedBy/>
  <dcterms:modified xsi:type="dcterms:W3CDTF">2026-02-14T17:10:42Z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On-screen Show (16:9)</vt:lpwstr>
  </property>
  <property fmtid="{D5CDD505-2E9C-101B-9397-08002B2CF9AE}" pid="4" name="Slides">
    <vt:i4>11</vt:i4>
  </property>
</Properties>
</file>